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61" r:id="rId6"/>
    <p:sldId id="272" r:id="rId7"/>
    <p:sldId id="258" r:id="rId8"/>
    <p:sldId id="266" r:id="rId9"/>
    <p:sldId id="2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76A9"/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0704" autoAdjust="0"/>
  </p:normalViewPr>
  <p:slideViewPr>
    <p:cSldViewPr snapToGrid="0">
      <p:cViewPr varScale="1">
        <p:scale>
          <a:sx n="67" d="100"/>
          <a:sy n="67" d="100"/>
        </p:scale>
        <p:origin x="6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4/12/2023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4/12/2023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786F69D-D4FA-4075-A7EC-8D31A184F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6988B2D-0240-4256-8268-4B9FF1E7236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8EEAAE1-3D04-41C3-B2D2-B3BEF34C3B2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11375"/>
            <a:ext cx="10515600" cy="3744913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1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074" y="150777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2131" y="2584097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8556" y="366042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2756" y="4736748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6" y="1613528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9" y="268256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8" y="375539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80" y="4824430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9143" y="6356350"/>
            <a:ext cx="377598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259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‹nr.›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368EF4-1233-48C7-8DB5-75844BFCD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238376" cy="3105150"/>
            <a:chOff x="0" y="0"/>
            <a:chExt cx="2238376" cy="310515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63D7850-C2A6-43CE-BBE4-8E81A0A593B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BAD3E03-2E3B-440C-9105-6F9D33006D6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8896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4AA03A-263D-4B5F-B05B-7D6923A9A4D3}"/>
              </a:ext>
            </a:extLst>
          </p:cNvPr>
          <p:cNvGrpSpPr/>
          <p:nvPr userDrawn="1"/>
        </p:nvGrpSpPr>
        <p:grpSpPr>
          <a:xfrm>
            <a:off x="0" y="0"/>
            <a:ext cx="4762501" cy="5186363"/>
            <a:chOff x="0" y="0"/>
            <a:chExt cx="4762501" cy="518636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768C87F-B9C3-4DFF-8454-F3F52CE4346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137199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924175"/>
            <a:ext cx="2895600" cy="25193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1EBF9-6826-475B-8079-C11128991B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19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726A3-DF54-47D2-8C3A-34FD43A19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479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D125A-4493-4967-9146-841D0EF3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‹nr.›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A1CF8B-3479-49A3-A30E-2F2ECE962075}"/>
              </a:ext>
            </a:extLst>
          </p:cNvPr>
          <p:cNvGrpSpPr/>
          <p:nvPr userDrawn="1"/>
        </p:nvGrpSpPr>
        <p:grpSpPr>
          <a:xfrm>
            <a:off x="6953250" y="-25401"/>
            <a:ext cx="5238750" cy="6902451"/>
            <a:chOff x="6953250" y="-25401"/>
            <a:chExt cx="5238750" cy="690245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9FBD260-5143-4B12-B9F8-33E48D548909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/>
            <p:nvPr userDrawn="1"/>
          </p:nvCxnSpPr>
          <p:spPr>
            <a:xfrm flipH="1">
              <a:off x="6953250" y="-25401"/>
              <a:ext cx="3790950" cy="69024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148840"/>
            <a:ext cx="4179570" cy="171553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350" y="3962003"/>
            <a:ext cx="4179570" cy="36512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1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111608"/>
            <a:ext cx="10515600" cy="374491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277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744913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24" y="2809875"/>
            <a:ext cx="6696075" cy="1909763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04828DA-5EC5-4A00-9A7B-CD9668EF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7725" y="5028803"/>
            <a:ext cx="6696074" cy="365125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03E9A-96BC-4283-A6E1-5948AEB1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A19C49-052B-4D3E-B227-1D787463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E724A-95F0-41B6-A77E-EDD06727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06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8568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578300" y="5084524"/>
            <a:ext cx="233081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1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068964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488845" y="5084524"/>
            <a:ext cx="231770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‹nr.›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C911F2-9041-416A-B83C-F23B354E0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334250" y="0"/>
            <a:ext cx="4857750" cy="1724025"/>
            <a:chOff x="7334250" y="0"/>
            <a:chExt cx="4857750" cy="172402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E4B72DA-52CB-4D39-A342-8857B4D959B2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1D9BCDA-DFB7-41A4-A7C7-CEE86CEDCB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1227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7AAB93-862D-455E-9E73-3D0DAEFDE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73953"/>
            <a:ext cx="12192000" cy="5621336"/>
            <a:chOff x="0" y="473953"/>
            <a:chExt cx="12192000" cy="5621336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0DFD584-E5CF-41EF-B51E-679CE22DDF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473953"/>
              <a:ext cx="2057400" cy="1647825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5C02DDF-25A6-42C7-9525-F279CE2095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49000" y="5180889"/>
              <a:ext cx="1143000" cy="9144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500168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49262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1938DB4D-239F-4E8E-8802-0470B013118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65558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355" y="3654378"/>
            <a:ext cx="2105135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095999" y="3809747"/>
            <a:ext cx="229985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4480" y="3809747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500168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849262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E029C5CA-EDDA-4BF9-9051-8B09E98EE1E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65558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339926" y="5668583"/>
            <a:ext cx="1813474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744480" y="5668583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A49DFD55-3C28-40EF-9E31-A92D2E4017F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120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66" r:id="rId5"/>
    <p:sldLayoutId id="2147483667" r:id="rId6"/>
    <p:sldLayoutId id="2147483654" r:id="rId7"/>
    <p:sldLayoutId id="2147483663" r:id="rId8"/>
    <p:sldLayoutId id="2147483662" r:id="rId9"/>
    <p:sldLayoutId id="2147483668" r:id="rId10"/>
    <p:sldLayoutId id="2147483652" r:id="rId11"/>
    <p:sldLayoutId id="2147483653" r:id="rId12"/>
    <p:sldLayoutId id="2147483660" r:id="rId13"/>
    <p:sldLayoutId id="2147483664" r:id="rId14"/>
    <p:sldLayoutId id="2147483665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2617" y="4464688"/>
            <a:ext cx="4941771" cy="1122202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Fostering Global   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Citizens through 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the Memory of 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the World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6A1B4-B8D1-4A72-8E20-0703F54BF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2618" y="5658809"/>
            <a:ext cx="4941770" cy="396660"/>
          </a:xfrm>
        </p:spPr>
        <p:txBody>
          <a:bodyPr>
            <a:normAutofit/>
          </a:bodyPr>
          <a:lstStyle/>
          <a:p>
            <a:r>
              <a:rPr lang="en-US" dirty="0"/>
              <a:t>Dr Natasha Robinson</a:t>
            </a:r>
          </a:p>
        </p:txBody>
      </p:sp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A0637-CCAA-425E-A57A-6205AFDC8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879144"/>
            <a:ext cx="8421688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What I research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51C395-6BC4-4F00-B40B-069DBBB7C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104" y="2776936"/>
            <a:ext cx="2882475" cy="823912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AVOIDING DISTORTIONS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16151-9486-4A03-AE3A-F1CC562E05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722721" cy="1997867"/>
          </a:xfrm>
        </p:spPr>
        <p:txBody>
          <a:bodyPr>
            <a:normAutofit/>
          </a:bodyPr>
          <a:lstStyle/>
          <a:p>
            <a:r>
              <a:rPr lang="en-US" dirty="0"/>
              <a:t>Downplaying of difficult events / histories.</a:t>
            </a:r>
          </a:p>
          <a:p>
            <a:r>
              <a:rPr lang="en-US" dirty="0"/>
              <a:t>“Screen memories” – How are difficult topics avoided?</a:t>
            </a:r>
          </a:p>
          <a:p>
            <a:r>
              <a:rPr lang="en-US" dirty="0"/>
              <a:t>“Historical schemas” – How should we work with students’ preconceptions?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E59236-37DD-4582-A2A0-3F9A13A3B5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55199" y="2776936"/>
            <a:ext cx="2896671" cy="823912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TEACHING SENSITIVE TOPICS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1CCF0F-F0BB-42D7-B3C2-C29336739F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55199" y="3834606"/>
            <a:ext cx="2564793" cy="1997867"/>
          </a:xfrm>
        </p:spPr>
        <p:txBody>
          <a:bodyPr>
            <a:normAutofit/>
          </a:bodyPr>
          <a:lstStyle/>
          <a:p>
            <a:r>
              <a:rPr lang="en-US" dirty="0"/>
              <a:t>What is the right level of discomfort?</a:t>
            </a:r>
          </a:p>
          <a:p>
            <a:r>
              <a:rPr lang="en-US" dirty="0"/>
              <a:t>How to engage with diverse classrooms.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F939793-2181-4A3D-9C5A-CE676CC83EC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066421" y="2776936"/>
            <a:ext cx="2882475" cy="823912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PROMOTING SOCIAL JUSTICE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9FA0B0D-7B36-4D63-86BD-20E6E1B6A0D8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/>
          <a:p>
            <a:r>
              <a:rPr lang="en-US" dirty="0"/>
              <a:t>Difference between social justice and “heroes and holidays” education.</a:t>
            </a:r>
          </a:p>
          <a:p>
            <a:r>
              <a:rPr lang="en-US" dirty="0"/>
              <a:t>Difference between social justice and social cohesion.</a:t>
            </a:r>
          </a:p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AE81C1E-A7C3-40CD-9C11-0C03A222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>
                <a:solidFill>
                  <a:schemeClr val="tx1"/>
                </a:solidFill>
              </a:rPr>
              <a:pPr/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429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8FC28-E0BD-4387-B8BE-9965D1A57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875" y="1671639"/>
            <a:ext cx="5111750" cy="1204912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The importance of identity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19BCA-B61F-4EA6-A1FB-CCA3BD850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60773"/>
            <a:ext cx="5111750" cy="2000287"/>
          </a:xfrm>
        </p:spPr>
        <p:txBody>
          <a:bodyPr>
            <a:normAutofit/>
          </a:bodyPr>
          <a:lstStyle/>
          <a:p>
            <a:r>
              <a:rPr lang="en-US" dirty="0"/>
              <a:t>Identity is important for thinking about what’s ‘at stake’ when exploring shared heritage.</a:t>
            </a:r>
          </a:p>
          <a:p>
            <a:r>
              <a:rPr lang="en-US" dirty="0"/>
              <a:t>Memory, identity, and nostalgia are inextricably entwined.</a:t>
            </a:r>
          </a:p>
          <a:p>
            <a:r>
              <a:rPr lang="en-US" dirty="0"/>
              <a:t>Who we are shapes how we evaluate evidence.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B8313-9270-4128-8674-3A3E42B80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374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5" y="1671638"/>
            <a:ext cx="5111750" cy="1204912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THE IMPORTANCE OF A ‘USEBALE PAST’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232F9-FD00-464A-9F17-619C91AEF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/>
          <a:lstStyle/>
          <a:p>
            <a:r>
              <a:rPr lang="en-US" dirty="0"/>
              <a:t>Students need an understanding of the past that helps them to understand their present.</a:t>
            </a:r>
          </a:p>
          <a:p>
            <a:r>
              <a:rPr lang="en-US" dirty="0"/>
              <a:t>Common for students to ‘invent’ explanations for their present.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1787E-7110-4989-B0B8-DD4E0ACC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516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8FC28-E0BD-4387-B8BE-9965D1A57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875" y="1671639"/>
            <a:ext cx="5111750" cy="1204912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Teacher strategies for avoiding controversy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19BCA-B61F-4EA6-A1FB-CCA3BD850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60773"/>
            <a:ext cx="5111750" cy="200028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Avoid sensitive topics altogether.</a:t>
            </a:r>
          </a:p>
          <a:p>
            <a:r>
              <a:rPr lang="en-US" dirty="0"/>
              <a:t>Push the sensitive topic far away from current relevance.</a:t>
            </a:r>
          </a:p>
          <a:p>
            <a:r>
              <a:rPr lang="en-US" dirty="0"/>
              <a:t>Universalize the sensitive topic.</a:t>
            </a:r>
          </a:p>
          <a:p>
            <a:r>
              <a:rPr lang="en-US" dirty="0"/>
              <a:t>Argue for ‘both sides of the story’ and moral relativism.</a:t>
            </a:r>
          </a:p>
          <a:p>
            <a:r>
              <a:rPr lang="en-US" dirty="0"/>
              <a:t>Downplay the difficult topic.</a:t>
            </a:r>
          </a:p>
          <a:p>
            <a:r>
              <a:rPr lang="en-US" dirty="0"/>
              <a:t>Outsource opinions to the students.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B8313-9270-4128-8674-3A3E42B80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861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5" y="1671638"/>
            <a:ext cx="5111750" cy="1204912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Is ‘celebrating diversity’ enough?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232F9-FD00-464A-9F17-619C91AEF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/>
          <a:lstStyle/>
          <a:p>
            <a:r>
              <a:rPr lang="en-US" dirty="0"/>
              <a:t>Does celebrating diversity lead to social justice?</a:t>
            </a:r>
          </a:p>
          <a:p>
            <a:r>
              <a:rPr lang="en-US" dirty="0"/>
              <a:t>How has difference been used as a way to justify inequality?</a:t>
            </a:r>
          </a:p>
          <a:p>
            <a:r>
              <a:rPr lang="en-US" dirty="0"/>
              <a:t>Students need to understand </a:t>
            </a:r>
            <a:r>
              <a:rPr lang="en-US" i="1" dirty="0"/>
              <a:t>why </a:t>
            </a:r>
            <a:r>
              <a:rPr lang="en-US" dirty="0"/>
              <a:t>injustice exists, not </a:t>
            </a:r>
            <a:r>
              <a:rPr lang="en-US" i="1" dirty="0"/>
              <a:t>that </a:t>
            </a:r>
            <a:r>
              <a:rPr lang="en-US" dirty="0"/>
              <a:t>it exists.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1787E-7110-4989-B0B8-DD4E0ACC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831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 Presentation_tm67328976_Win32_LW_SL_v3" id="{B5A5B451-F186-4F05-917D-430247B33515}" vid="{C0610F80-F57F-4E6B-A096-3AEBDD5FC5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5804b4c-b3d7-4ba3-8b3a-4e2419d6d894" xsi:nil="true"/>
    <MediaServiceKeyPoints xmlns="f685b576-218b-42b0-abb8-b07f9ffc7d68" xsi:nil="true"/>
    <lcf76f155ced4ddcb4097134ff3c332f xmlns="f685b576-218b-42b0-abb8-b07f9ffc7d6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F9DAE95A339B248977E50AC878AA16A" ma:contentTypeVersion="16" ma:contentTypeDescription="Ein neues Dokument erstellen." ma:contentTypeScope="" ma:versionID="e8a32f82453a40c76d5b296f9d978882">
  <xsd:schema xmlns:xsd="http://www.w3.org/2001/XMLSchema" xmlns:xs="http://www.w3.org/2001/XMLSchema" xmlns:p="http://schemas.microsoft.com/office/2006/metadata/properties" xmlns:ns2="f685b576-218b-42b0-abb8-b07f9ffc7d68" xmlns:ns3="85804b4c-b3d7-4ba3-8b3a-4e2419d6d894" targetNamespace="http://schemas.microsoft.com/office/2006/metadata/properties" ma:root="true" ma:fieldsID="105050bc31350f64b4cebf292104287d" ns2:_="" ns3:_="">
    <xsd:import namespace="f685b576-218b-42b0-abb8-b07f9ffc7d68"/>
    <xsd:import namespace="85804b4c-b3d7-4ba3-8b3a-4e2419d6d8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85b576-218b-42b0-abb8-b07f9ffc7d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20cec18f-64e3-475c-b7ef-ac8bd50224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804b4c-b3d7-4ba3-8b3a-4e2419d6d8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843694e-811d-4011-a4de-79b486f63134}" ma:internalName="TaxCatchAll" ma:showField="CatchAllData" ma:web="85804b4c-b3d7-4ba3-8b3a-4e2419d6d8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D6FE22-81A0-4500-AFD0-342D21BB9A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C43685-694E-4579-B109-3C418D49DA65}">
  <ds:schemaRefs>
    <ds:schemaRef ds:uri="http://schemas.openxmlformats.org/package/2006/metadata/core-properties"/>
    <ds:schemaRef ds:uri="http://www.w3.org/XML/1998/namespace"/>
    <ds:schemaRef ds:uri="85804b4c-b3d7-4ba3-8b3a-4e2419d6d894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documentManagement/types"/>
    <ds:schemaRef ds:uri="f685b576-218b-42b0-abb8-b07f9ffc7d68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D1A4DC9-C88B-4BD0-90F3-2CB6595EDE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85b576-218b-42b0-abb8-b07f9ffc7d68"/>
    <ds:schemaRef ds:uri="85804b4c-b3d7-4ba3-8b3a-4e2419d6d8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{0A3CA97A-9085-4A58-B617-526ED3DF8536}tf67328976_win32</Template>
  <TotalTime>0</TotalTime>
  <Words>261</Words>
  <Application>Microsoft Office PowerPoint</Application>
  <PresentationFormat>Breedbeeld</PresentationFormat>
  <Paragraphs>36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Tenorite</vt:lpstr>
      <vt:lpstr>Office Theme</vt:lpstr>
      <vt:lpstr>Fostering Global    Citizens through  the Memory of  the World</vt:lpstr>
      <vt:lpstr>What I research</vt:lpstr>
      <vt:lpstr>The importance of identity</vt:lpstr>
      <vt:lpstr>THE IMPORTANCE OF A ‘USEBALE PAST’</vt:lpstr>
      <vt:lpstr>Teacher strategies for avoiding controversy </vt:lpstr>
      <vt:lpstr>Is ‘celebrating diversity’ enough?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Fostering Global    Citizens through  the Memory of  the World</dc:title>
  <dc:creator>Natasha Robinson</dc:creator>
  <cp:lastModifiedBy>Marieke Brugman</cp:lastModifiedBy>
  <cp:revision>2</cp:revision>
  <dcterms:created xsi:type="dcterms:W3CDTF">2023-03-10T11:17:51Z</dcterms:created>
  <dcterms:modified xsi:type="dcterms:W3CDTF">2023-04-12T08:34:46Z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0x0101000F9DAE95A339B248977E50AC878AA16A</vt:lpwstr>
  </property>
</Properties>
</file>